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1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slides/charts/chart2.xml" ContentType="application/vnd.openxmlformats-officedocument.drawingml.chart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b210d99d56644ab" /><Relationship Type="http://schemas.openxmlformats.org/officeDocument/2006/relationships/extended-properties" Target="/docProps/app.xml" Id="R615bef7a33bf46c7" /><Relationship Type="http://schemas.openxmlformats.org/officeDocument/2006/relationships/officeDocument" Target="/ppt/presentation.xml" Id="R14eca6c99694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6de417d144817"/>
  </p:sldMasterIdLst>
  <p:notesMasterIdLst>
    <p:notesMasterId xmlns:r="http://schemas.openxmlformats.org/officeDocument/2006/relationships" r:id="R6e7f3103cd964bbf"/>
  </p:notesMasterIdLst>
  <p:sldIdLst>
    <p:sldId xmlns:r="http://schemas.openxmlformats.org/officeDocument/2006/relationships" id="256" r:id="R12e19365c6d34be2"/>
    <p:sldId xmlns:r="http://schemas.openxmlformats.org/officeDocument/2006/relationships" id="257" r:id="R0dfd329b3a664edd"/>
    <p:sldId xmlns:r="http://schemas.openxmlformats.org/officeDocument/2006/relationships" id="258" r:id="R5872167654c24737"/>
    <p:sldId xmlns:r="http://schemas.openxmlformats.org/officeDocument/2006/relationships" id="259" r:id="R53e275b16b754877"/>
    <p:sldId xmlns:r="http://schemas.openxmlformats.org/officeDocument/2006/relationships" id="260" r:id="Rdeb42dc7ee0944c2"/>
    <p:sldId xmlns:r="http://schemas.openxmlformats.org/officeDocument/2006/relationships" id="261" r:id="R519b0967065e4d2c"/>
    <p:sldId xmlns:r="http://schemas.openxmlformats.org/officeDocument/2006/relationships" id="262" r:id="R064408e731444837"/>
    <p:sldId xmlns:r="http://schemas.openxmlformats.org/officeDocument/2006/relationships" id="263" r:id="Rd17e68b0885440f5"/>
    <p:sldId xmlns:r="http://schemas.openxmlformats.org/officeDocument/2006/relationships" id="264" r:id="R63cc9e44428d4869"/>
    <p:sldId xmlns:r="http://schemas.openxmlformats.org/officeDocument/2006/relationships" id="265" r:id="Rbfbd0e44baf24775"/>
    <p:sldId xmlns:r="http://schemas.openxmlformats.org/officeDocument/2006/relationships" id="266" r:id="R230077e2a4c64a47"/>
    <p:sldId xmlns:r="http://schemas.openxmlformats.org/officeDocument/2006/relationships" id="267" r:id="R2b061827eed545f4"/>
    <p:sldId xmlns:r="http://schemas.openxmlformats.org/officeDocument/2006/relationships" id="268" r:id="Raa920ad97b924bcb"/>
    <p:sldId xmlns:r="http://schemas.openxmlformats.org/officeDocument/2006/relationships" id="269" r:id="R56a6293fcc6e4e45"/>
    <p:sldId xmlns:r="http://schemas.openxmlformats.org/officeDocument/2006/relationships" id="270" r:id="Rd37df5a47e204bd7"/>
    <p:sldId xmlns:r="http://schemas.openxmlformats.org/officeDocument/2006/relationships" id="271" r:id="Rdd9653db3ee641e6"/>
    <p:sldId xmlns:r="http://schemas.openxmlformats.org/officeDocument/2006/relationships" id="272" r:id="R5ace083715274911"/>
    <p:sldId xmlns:r="http://schemas.openxmlformats.org/officeDocument/2006/relationships" id="273" r:id="R561023eff09e41a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0167bf9ef1b493c" /><Relationship Type="http://schemas.openxmlformats.org/officeDocument/2006/relationships/slideMaster" Target="/ppt/slideMasters/slideMaster1.xml" Id="R7f96de417d144817" /><Relationship Type="http://schemas.openxmlformats.org/officeDocument/2006/relationships/notesMaster" Target="/ppt/notesMasters/notesMaster1.xml" Id="R6e7f3103cd964bbf" /><Relationship Type="http://schemas.openxmlformats.org/officeDocument/2006/relationships/presProps" Target="/ppt/presProps.xml" Id="Rc1f448c1938947c5" /><Relationship Type="http://schemas.openxmlformats.org/officeDocument/2006/relationships/tableStyles" Target="/ppt/tableStyles.xml" Id="R0d956d00ba434c29" /><Relationship Type="http://schemas.openxmlformats.org/officeDocument/2006/relationships/slide" Target="/ppt/slides/slide1.xml" Id="R12e19365c6d34be2" /><Relationship Type="http://schemas.openxmlformats.org/officeDocument/2006/relationships/slide" Target="/ppt/slides/slide2.xml" Id="R0dfd329b3a664edd" /><Relationship Type="http://schemas.openxmlformats.org/officeDocument/2006/relationships/slide" Target="/ppt/slides/slide3.xml" Id="R5872167654c24737" /><Relationship Type="http://schemas.openxmlformats.org/officeDocument/2006/relationships/slide" Target="/ppt/slides/slide4.xml" Id="R53e275b16b754877" /><Relationship Type="http://schemas.openxmlformats.org/officeDocument/2006/relationships/slide" Target="/ppt/slides/slide5.xml" Id="Rdeb42dc7ee0944c2" /><Relationship Type="http://schemas.openxmlformats.org/officeDocument/2006/relationships/slide" Target="/ppt/slides/slide6.xml" Id="R519b0967065e4d2c" /><Relationship Type="http://schemas.openxmlformats.org/officeDocument/2006/relationships/slide" Target="/ppt/slides/slide7.xml" Id="R064408e731444837" /><Relationship Type="http://schemas.openxmlformats.org/officeDocument/2006/relationships/slide" Target="/ppt/slides/slide8.xml" Id="Rd17e68b0885440f5" /><Relationship Type="http://schemas.openxmlformats.org/officeDocument/2006/relationships/slide" Target="/ppt/slides/slide9.xml" Id="R63cc9e44428d4869" /><Relationship Type="http://schemas.openxmlformats.org/officeDocument/2006/relationships/slide" Target="/ppt/slides/slide10.xml" Id="Rbfbd0e44baf24775" /><Relationship Type="http://schemas.openxmlformats.org/officeDocument/2006/relationships/slide" Target="/ppt/slides/slide11.xml" Id="R230077e2a4c64a47" /><Relationship Type="http://schemas.openxmlformats.org/officeDocument/2006/relationships/slide" Target="/ppt/slides/slide12.xml" Id="R2b061827eed545f4" /><Relationship Type="http://schemas.openxmlformats.org/officeDocument/2006/relationships/slide" Target="/ppt/slides/slide13.xml" Id="Raa920ad97b924bcb" /><Relationship Type="http://schemas.openxmlformats.org/officeDocument/2006/relationships/slide" Target="/ppt/slides/slide14.xml" Id="R56a6293fcc6e4e45" /><Relationship Type="http://schemas.openxmlformats.org/officeDocument/2006/relationships/slide" Target="/ppt/slides/slide15.xml" Id="Rd37df5a47e204bd7" /><Relationship Type="http://schemas.openxmlformats.org/officeDocument/2006/relationships/slide" Target="/ppt/slides/slide16.xml" Id="Rdd9653db3ee641e6" /><Relationship Type="http://schemas.openxmlformats.org/officeDocument/2006/relationships/slide" Target="/ppt/slides/slide17.xml" Id="R5ace083715274911" /><Relationship Type="http://schemas.openxmlformats.org/officeDocument/2006/relationships/slide" Target="/ppt/slides/slide18.xml" Id="R561023eff09e41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f9635132a6b4d5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3702a694ea04c0b" /><Relationship Type="http://schemas.openxmlformats.org/officeDocument/2006/relationships/notesMaster" Target="/ppt/notesMasters/notesMaster1.xml" Id="R0a50595504614e7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7e074a5de694496" /><Relationship Type="http://schemas.openxmlformats.org/officeDocument/2006/relationships/notesMaster" Target="/ppt/notesMasters/notesMaster1.xml" Id="R83a4d9a0166446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cd870ab76ac4c31" /><Relationship Type="http://schemas.openxmlformats.org/officeDocument/2006/relationships/notesMaster" Target="/ppt/notesMasters/notesMaster1.xml" Id="R773f0870e5114b5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86da18d3e724037" /><Relationship Type="http://schemas.openxmlformats.org/officeDocument/2006/relationships/notesMaster" Target="/ppt/notesMasters/notesMaster1.xml" Id="R20f64844fcec4ee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878108702dc40c6" /><Relationship Type="http://schemas.openxmlformats.org/officeDocument/2006/relationships/notesMaster" Target="/ppt/notesMasters/notesMaster1.xml" Id="R63f34cad70714e7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8409b9f210f4261" /><Relationship Type="http://schemas.openxmlformats.org/officeDocument/2006/relationships/notesMaster" Target="/ppt/notesMasters/notesMaster1.xml" Id="Rb59077ecbd6d4e9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b81494325de4f64" /><Relationship Type="http://schemas.openxmlformats.org/officeDocument/2006/relationships/notesMaster" Target="/ppt/notesMasters/notesMaster1.xml" Id="R05be8b843a764e8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023abab97c14c2d" /><Relationship Type="http://schemas.openxmlformats.org/officeDocument/2006/relationships/notesMaster" Target="/ppt/notesMasters/notesMaster1.xml" Id="R41e56b4625e54e3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6a15c9b172049df" /><Relationship Type="http://schemas.openxmlformats.org/officeDocument/2006/relationships/notesMaster" Target="/ppt/notesMasters/notesMaster1.xml" Id="Re26e24f83282402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e96d51a93b04442" /><Relationship Type="http://schemas.openxmlformats.org/officeDocument/2006/relationships/notesMaster" Target="/ppt/notesMasters/notesMaster1.xml" Id="Rb260ee7f70164e6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9ab62a0dc8f4522" /><Relationship Type="http://schemas.openxmlformats.org/officeDocument/2006/relationships/notesMaster" Target="/ppt/notesMasters/notesMaster1.xml" Id="Ra3f6ff119b89469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b0632c11f3407f" /><Relationship Type="http://schemas.openxmlformats.org/officeDocument/2006/relationships/notesMaster" Target="/ppt/notesMasters/notesMaster1.xml" Id="Re0d3c44c6b744c2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33df414811b42c1" /><Relationship Type="http://schemas.openxmlformats.org/officeDocument/2006/relationships/notesMaster" Target="/ppt/notesMasters/notesMaster1.xml" Id="R906179cfc4274a7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27e7ea5face4700" /><Relationship Type="http://schemas.openxmlformats.org/officeDocument/2006/relationships/notesMaster" Target="/ppt/notesMasters/notesMaster1.xml" Id="R4ee38ecea06543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bcab5d2af754984" /><Relationship Type="http://schemas.openxmlformats.org/officeDocument/2006/relationships/notesMaster" Target="/ppt/notesMasters/notesMaster1.xml" Id="R41ccd8bf0a9348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b1f45ad289f442c" /><Relationship Type="http://schemas.openxmlformats.org/officeDocument/2006/relationships/notesMaster" Target="/ppt/notesMasters/notesMaster1.xml" Id="R081c826ec6d246c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10f679eaec248bd" /><Relationship Type="http://schemas.openxmlformats.org/officeDocument/2006/relationships/notesMaster" Target="/ppt/notesMasters/notesMaster1.xml" Id="Rf7f464244c4f497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5d76bbe4e2145fb" /><Relationship Type="http://schemas.openxmlformats.org/officeDocument/2006/relationships/notesMaster" Target="/ppt/notesMasters/notesMaster1.xml" Id="Rad32dc7a7431471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Титульный слайд. Формулировка «модель оператора» не означает присвоение официального статуса.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Generated visual: OpenAI image generation, 2026-09-01</a:t>
            </a:r>
          </a:p>
          <a:p xmlns:a="http://schemas.openxmlformats.org/drawingml/2006/main">
            <a:r>
              <a:t>- Local strategy source: work/concept_content.json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Конкретные сроки и стоимость определяются исходными данными и утверждаются поэтапно.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product source: work/products_content.json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Результаты формулируются в договорных критериях приёмки; репутационный эффект не гарантируется как финансовый показатель.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Generated visual: OpenAI image generation, 2026-09-01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product source: work/products_content.json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Распределение 8/10/50/12/10/10% — иллюстрация, а не норматив. Комиссия Select до утверждения не фиксируется.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https://summer.royalacademy.org.uk/Home/FAQ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product source: work/products_content.json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Организации — потенциальные контрагенты, не подтверждённые клиенты. Скоринг — управленческая модель 0–100, а не вероятность сделки.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https://rah.ru/news/detail.php?ID=57311</a:t>
            </a:r>
          </a:p>
          <a:p xmlns:a="http://schemas.openxmlformats.org/drawingml/2006/main">
            <a:r>
              <a:t>- https://russia.ru/arhsovet</a:t>
            </a:r>
          </a:p>
          <a:p xmlns:a="http://schemas.openxmlformats.org/drawingml/2006/main">
            <a:r>
              <a:t>- https://www.mr-group.ru/news/khudozhniki-art-fabriki-razrabotayut-8-skulptur-dlya-zhilykh-kompleksov-mr-group-kotorye-budut-preds/</a:t>
            </a:r>
          </a:p>
          <a:p xmlns:a="http://schemas.openxmlformats.org/drawingml/2006/main">
            <a:r>
              <a:t>- https://art.stone.ru/</a:t>
            </a:r>
          </a:p>
          <a:p xmlns:a="http://schemas.openxmlformats.org/drawingml/2006/main">
            <a:r>
              <a:t>- https://government.ru/docs/all/162512/</a:t>
            </a:r>
          </a:p>
          <a:p xmlns:a="http://schemas.openxmlformats.org/drawingml/2006/main">
            <a:r>
              <a:t>- https://vdnh.ru/arca/</a:t>
            </a:r>
          </a:p>
          <a:p xmlns:a="http://schemas.openxmlformats.org/drawingml/2006/main">
            <a:r>
              <a:t>- Local client source: work/clients_data.json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гипотезы адресных предложений. Они не означают действующие переговоры, согласованный бюджет или заказ.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https://rah.ru/news/detail.php?ID=57311</a:t>
            </a:r>
          </a:p>
          <a:p xmlns:a="http://schemas.openxmlformats.org/drawingml/2006/main">
            <a:r>
              <a:t>- https://russia.ru/arhsovet</a:t>
            </a:r>
          </a:p>
          <a:p xmlns:a="http://schemas.openxmlformats.org/drawingml/2006/main">
            <a:r>
              <a:t>- https://www.mr-group.ru/news/khudozhniki-art-fabriki-razrabotayut-8-skulptur-dlya-zhilykh-kompleksov-mr-group-kotorye-budut-preds/</a:t>
            </a:r>
          </a:p>
          <a:p xmlns:a="http://schemas.openxmlformats.org/drawingml/2006/main">
            <a:r>
              <a:t>- https://art.stone.ru/</a:t>
            </a:r>
          </a:p>
          <a:p xmlns:a="http://schemas.openxmlformats.org/drawingml/2006/main">
            <a:r>
              <a:t>- https://government.ru/docs/all/162512/</a:t>
            </a:r>
          </a:p>
          <a:p xmlns:a="http://schemas.openxmlformats.org/drawingml/2006/main">
            <a:r>
              <a:t>- https://vdnh.ru/arca/</a:t>
            </a:r>
          </a:p>
          <a:p xmlns:a="http://schemas.openxmlformats.org/drawingml/2006/main">
            <a:r>
              <a:t>- Local client source: work/clients_data.json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40 → 20 → 10 → 4–6 — целевая управленческая воронка. Фактические значения на дату материалов: 25 → 0 → 0 → 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client source: work/clients_data.json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Фонд рассматривается как потенциальный оператор. Допуски, лицензии и закупочный маршрут проверяются под каждый договор.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https://www.consultant.ru/document/cons_doc_LAW_144624/ab3273e757a9e718cbb3741596bc36eb8138e4f6/</a:t>
            </a:r>
          </a:p>
          <a:p xmlns:a="http://schemas.openxmlformats.org/drawingml/2006/main">
            <a:r>
              <a:t>- https://xn--e1akkaeeceq.xn--p1ai/reestr/id/3517</a:t>
            </a:r>
          </a:p>
          <a:p xmlns:a="http://schemas.openxmlformats.org/drawingml/2006/main">
            <a:r>
              <a:t>- https://www.sro-mosk.ru/reestr/v/3530</a:t>
            </a:r>
          </a:p>
          <a:p xmlns:a="http://schemas.openxmlformats.org/drawingml/2006/main">
            <a:r>
              <a:t>- Local strategy source: work/concept_content.json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«27 заказов к 270-летию» — рабочая идея, не утверждённая программа и не подтверждённый портфель заказов.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https://rah.ru/the_academy_today/</a:t>
            </a:r>
          </a:p>
          <a:p xmlns:a="http://schemas.openxmlformats.org/drawingml/2006/main">
            <a:r>
              <a:t>- Local strategy source: work/concept_content.json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Финальный слайд фиксирует решения, необходимые для запуска пилотной коммерческой модели.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client source: work/clients_data.json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Слайд описывает предлагаемую модель, а не утверждённую организационную структуру.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https://rah.ru/the_academy_today/ofitsialnye-dokumenty/ustav-rah.pdf</a:t>
            </a:r>
          </a:p>
          <a:p xmlns:a="http://schemas.openxmlformats.org/drawingml/2006/main">
            <a:r>
              <a:t>- Local strategy source: work/concept_content.json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Все суммы — отдельные примеры, не среднерыночные цены и не прогноз для РАХ.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https://government.ru/docs/all/161065/</a:t>
            </a:r>
          </a:p>
          <a:p xmlns:a="http://schemas.openxmlformats.org/drawingml/2006/main">
            <a:r>
              <a:t>- https://culture.gov.ru/about/national-project/natsionalnyy-proekt-semya/</a:t>
            </a:r>
          </a:p>
          <a:p xmlns:a="http://schemas.openxmlformats.org/drawingml/2006/main">
            <a:r>
              <a:t>- https://government.ru/news/54891/</a:t>
            </a:r>
          </a:p>
          <a:p xmlns:a="http://schemas.openxmlformats.org/drawingml/2006/main">
            <a:r>
              <a:t>- https://zakupki.gov.ru/epz/contractfz223/card/contract-info.html?id=20395471</a:t>
            </a:r>
          </a:p>
          <a:p xmlns:a="http://schemas.openxmlformats.org/drawingml/2006/main">
            <a:r>
              <a:t>- https://zakupki.gov.ru/epz/order/notice/ok20/view/common-info.html?regNumber=0815500000526006614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Компетенции Фонда используются только после проверки полномочий, лицензий и допусков под конкретный договор.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https://rah.ru/the_academy_today/ofitsialnye-dokumenty/ustav-rah.pdf</a:t>
            </a:r>
          </a:p>
          <a:p xmlns:a="http://schemas.openxmlformats.org/drawingml/2006/main">
            <a:r>
              <a:t>- https://rah.ru/the_academy_today/struktura/tvorcheskie_masterskie_rakh/</a:t>
            </a:r>
          </a:p>
          <a:p xmlns:a="http://schemas.openxmlformats.org/drawingml/2006/main">
            <a:r>
              <a:t>- https://rah.ru/the_academy_today/struktura/otdeleniya/otdelenie_skulptury/</a:t>
            </a:r>
          </a:p>
          <a:p xmlns:a="http://schemas.openxmlformats.org/drawingml/2006/main">
            <a:r>
              <a:t>- https://fund-rah.ru/</a:t>
            </a:r>
          </a:p>
          <a:p xmlns:a="http://schemas.openxmlformats.org/drawingml/2006/main">
            <a:r>
              <a:t>- Generated visual: OpenAI image generation, 2026-09-01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целевая коммерческая модель, требующая регламентов и пилотной проверки.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product source: work/products_content.json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Контрольные точки, состав документов и ответственность должны быть закреплены в договорах каждого продукта.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strategy source: work/concept_content.json</a:t>
            </a:r>
          </a:p>
          <a:p xmlns:a="http://schemas.openxmlformats.org/drawingml/2006/main">
            <a:r>
              <a:t>- Local product source: work/products_content.json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Портфель — рабочая продуктовая архитектура. Каждый продукт требует утверждённого паспорта и договорного маршрута.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https://www.mr-group.ru/news/khudozhniki-art-fabriki-razrabotayut-8-skulptur-dlya-zhilykh-kompleksov-mr-group-kotorye-budut-preds/</a:t>
            </a:r>
          </a:p>
          <a:p xmlns:a="http://schemas.openxmlformats.org/drawingml/2006/main">
            <a:r>
              <a:t>- https://art.stone.ru/</a:t>
            </a:r>
          </a:p>
          <a:p xmlns:a="http://schemas.openxmlformats.org/drawingml/2006/main">
            <a:r>
              <a:t>- https://fund-rah.ru/</a:t>
            </a:r>
          </a:p>
          <a:p xmlns:a="http://schemas.openxmlformats.org/drawingml/2006/main">
            <a:r>
              <a:t>- Local product source: work/products_content.json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Все суммы — рабочие гипотезы 2026 года без НДС. Они не являются утверждёнными тарифами или обещанием цены.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product source: work/products_content.json</a:t>
            </a:r>
          </a:p>
          <a:p xmlns:a="http://schemas.openxmlformats.org/drawingml/2006/main">
            <a:r>
              <a:t>- Local factual audit of product passports, 2026-09-01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Конкретная территория пилота определяется только после письменного подтверждения заказчика, бюджета и ответственного оператора.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https://russia.ru/arhsovet</a:t>
            </a:r>
          </a:p>
          <a:p xmlns:a="http://schemas.openxmlformats.org/drawingml/2006/main">
            <a:r>
              <a:t>- https://rah.ru/news/detail.php?ID=57311</a:t>
            </a:r>
          </a:p>
          <a:p xmlns:a="http://schemas.openxmlformats.org/drawingml/2006/main">
            <a:r>
              <a:t>- Generated visual: OpenAI image generation, 2026-09-01</a:t>
            </a:r>
          </a:p>
          <a:p xmlns:a="http://schemas.openxmlformats.org/drawingml/2006/main">
            <a:r>
              <a:t>- Local strategy source: work/concept_content.json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a085293cf499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1a4aee6f9224cfc" /><Relationship Type="http://schemas.openxmlformats.org/officeDocument/2006/relationships/slideLayout" Target="/ppt/slideLayouts/slideLayout1.xml" Id="R613725d3b2104a4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725d3b2104a4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1f049931f4f5f" /><Relationship Type="http://schemas.openxmlformats.org/officeDocument/2006/relationships/image" Target="/ppt/media/image.png" Id="Ra10524d4d8df4422" /><Relationship Type="http://schemas.openxmlformats.org/officeDocument/2006/relationships/notesSlide" Target="/ppt/notesSlides/notesSlide1.xml" Id="Rfc65a683e2134cd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2023e9024918" /><Relationship Type="http://schemas.openxmlformats.org/officeDocument/2006/relationships/notesSlide" Target="/ppt/notesSlides/notesSlide10.xml" Id="R253319f25900461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31839bd94c4f" /><Relationship Type="http://schemas.openxmlformats.org/officeDocument/2006/relationships/image" Target="/ppt/media/image4.png" Id="Rd1fb42160c4f432b" /><Relationship Type="http://schemas.openxmlformats.org/officeDocument/2006/relationships/notesSlide" Target="/ppt/notesSlides/notesSlide11.xml" Id="Rc961e912ea2c4b4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9c64f77534e07" /><Relationship Type="http://schemas.openxmlformats.org/officeDocument/2006/relationships/chart" Target="/ppt/slides/charts/chart1.xml" Id="R018772170fe44f60" /><Relationship Type="http://schemas.openxmlformats.org/officeDocument/2006/relationships/notesSlide" Target="/ppt/notesSlides/notesSlide12.xml" Id="Ra08ee7e9483443e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03b869185417d" /><Relationship Type="http://schemas.openxmlformats.org/officeDocument/2006/relationships/chart" Target="/ppt/slides/charts/chart2.xml" Id="Rb86f51a425db4740" /><Relationship Type="http://schemas.openxmlformats.org/officeDocument/2006/relationships/notesSlide" Target="/ppt/notesSlides/notesSlide13.xml" Id="Rfda1ca39d9f44f3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c4772d5d443d" /><Relationship Type="http://schemas.openxmlformats.org/officeDocument/2006/relationships/notesSlide" Target="/ppt/notesSlides/notesSlide14.xml" Id="R3df2277f402a43c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d3c66618c440b" /><Relationship Type="http://schemas.openxmlformats.org/officeDocument/2006/relationships/notesSlide" Target="/ppt/notesSlides/notesSlide15.xml" Id="R5a5a2ebfa2344f1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0b44a466483d" /><Relationship Type="http://schemas.openxmlformats.org/officeDocument/2006/relationships/notesSlide" Target="/ppt/notesSlides/notesSlide16.xml" Id="R0e71fd7c97b4455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e2591b05f4ca8" /><Relationship Type="http://schemas.openxmlformats.org/officeDocument/2006/relationships/notesSlide" Target="/ppt/notesSlides/notesSlide17.xml" Id="R8a1fc7f5e0da43c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fc1f6ac344e8" /><Relationship Type="http://schemas.openxmlformats.org/officeDocument/2006/relationships/notesSlide" Target="/ppt/notesSlides/notesSlide18.xml" Id="Rb3d378b993b8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cf8c622b4f3e" /><Relationship Type="http://schemas.openxmlformats.org/officeDocument/2006/relationships/notesSlide" Target="/ppt/notesSlides/notesSlide2.xml" Id="R4d95160238c1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cb9c79c94993" /><Relationship Type="http://schemas.openxmlformats.org/officeDocument/2006/relationships/notesSlide" Target="/ppt/notesSlides/notesSlide3.xml" Id="Rfc32318e5259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74664853401f" /><Relationship Type="http://schemas.openxmlformats.org/officeDocument/2006/relationships/image" Target="/ppt/media/image2.png" Id="R8c5dc57586444560" /><Relationship Type="http://schemas.openxmlformats.org/officeDocument/2006/relationships/notesSlide" Target="/ppt/notesSlides/notesSlide4.xml" Id="R4941aeaa2752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d6ba6bb74bc4" /><Relationship Type="http://schemas.openxmlformats.org/officeDocument/2006/relationships/notesSlide" Target="/ppt/notesSlides/notesSlide5.xml" Id="R4cf55e111c46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617c0e1649e2" /><Relationship Type="http://schemas.openxmlformats.org/officeDocument/2006/relationships/notesSlide" Target="/ppt/notesSlides/notesSlide6.xml" Id="R3b9dc2d23e2e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42eebad8458f" /><Relationship Type="http://schemas.openxmlformats.org/officeDocument/2006/relationships/notesSlide" Target="/ppt/notesSlides/notesSlide7.xml" Id="Rf6b099c7a7694b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2ed09ff54b38" /><Relationship Type="http://schemas.openxmlformats.org/officeDocument/2006/relationships/notesSlide" Target="/ppt/notesSlides/notesSlide8.xml" Id="R9c9cdfc363474e9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4ae46d214bea" /><Relationship Type="http://schemas.openxmlformats.org/officeDocument/2006/relationships/image" Target="/ppt/media/image3.png" Id="R6818b1cc5fd2478f" /><Relationship Type="http://schemas.openxmlformats.org/officeDocument/2006/relationships/hyperlink" Target="https://city-archi-code.korsi.ru/" TargetMode="External" Id="Rfa64737b45df42cd" /><Relationship Type="http://schemas.openxmlformats.org/officeDocument/2006/relationships/notesSlide" Target="/ppt/notesSlides/notesSlide9.xml" Id="R6cd8aa9e2ce2475a" /></Relationships>
</file>

<file path=ppt/slides/charts/chart1.xml><?xml version="1.0" encoding="utf-8"?>
<c:chartSpace xmlns:c="http://schemas.openxmlformats.org/drawingml/2006/chart">
  <c:lang val="en-US"/>
  <c:chart>
    <c:plotArea>
      <c:doughnutChart>
        <c:ser>
          <c:idx val="0"/>
          <c:order val="0"/>
          <c:tx>
            <c:v>Доля бюджета</c:v>
          </c:tx>
          <c:dPt>
            <c:idx val="0"/>
            <c:spPr>
              <a:solidFill xmlns:a="http://schemas.openxmlformats.org/drawingml/2006/main">
                <a:srgbClr val="9A6A31"/>
              </a:solidFill>
            </c:spPr>
          </c:dPt>
          <c:dPt>
            <c:idx val="1"/>
            <c:spPr>
              <a:solidFill xmlns:a="http://schemas.openxmlformats.org/drawingml/2006/main">
                <a:srgbClr val="254653"/>
              </a:solidFill>
            </c:spPr>
          </c:dPt>
          <c:dPt>
            <c:idx val="2"/>
            <c:spPr>
              <a:solidFill xmlns:a="http://schemas.openxmlformats.org/drawingml/2006/main">
                <a:srgbClr val="1A1815"/>
              </a:solidFill>
            </c:spPr>
          </c:dPt>
          <c:dPt>
            <c:idx val="3"/>
            <c:spPr>
              <a:solidFill xmlns:a="http://schemas.openxmlformats.org/drawingml/2006/main">
                <a:srgbClr val="B4472D"/>
              </a:solidFill>
            </c:spPr>
          </c:dPt>
          <c:dPt>
            <c:idx val="4"/>
            <c:spPr>
              <a:solidFill xmlns:a="http://schemas.openxmlformats.org/drawingml/2006/main">
                <a:srgbClr val="B9A995"/>
              </a:solidFill>
            </c:spPr>
          </c:dPt>
          <c:dPt>
            <c:idx val="5"/>
            <c:spPr>
              <a:solidFill xmlns:a="http://schemas.openxmlformats.org/drawingml/2006/main">
                <a:srgbClr val="E6DED1"/>
              </a:solidFill>
            </c:spPr>
          </c:dPt>
          <c:cat>
            <c:strLit>
              <c:ptCount val="6"/>
              <c:pt idx="0">
                <c:v>Автор</c:v>
              </c:pt>
              <c:pt idx="1">
                <c:v>Проектирование</c:v>
              </c:pt>
              <c:pt idx="2">
                <c:v>Производство</c:v>
              </c:pt>
              <c:pt idx="3">
                <c:v>Монтаж</c:v>
              </c:pt>
              <c:pt idx="4">
                <c:v>Офис</c:v>
              </c:pt>
              <c:pt idx="5">
                <c:v>Резерв</c:v>
              </c:pt>
            </c:strLit>
          </c:cat>
          <c:val>
            <c:numLit>
              <c:formatCode>General</c:formatCode>
              <c:ptCount val="6"/>
              <c:pt idx="0">
                <c:v>8</c:v>
              </c:pt>
              <c:pt idx="1">
                <c:v>10</c:v>
              </c:pt>
              <c:pt idx="2">
                <c:v>50</c:v>
              </c:pt>
              <c:pt idx="3">
                <c:v>12</c:v>
              </c:pt>
              <c:pt idx="4">
                <c:v>10</c:v>
              </c:pt>
              <c:pt idx="5">
                <c:v>10</c:v>
              </c:pt>
            </c:numLit>
          </c:val>
        </c:ser>
        <c:firstSliceAng val="270"/>
        <c:holeSize val="64"/>
      </c:doughnutChart>
      <c:spPr>
        <a:solidFill xmlns:a="http://schemas.openxmlformats.org/drawingml/2006/main">
          <a:srgbClr val="F5F1E8"/>
        </a:solidFill>
        <a:ln xmlns:a="http://schemas.openxmlformats.org/drawingml/2006/main" w="0">
          <a:solidFill>
            <a:srgbClr val="F5F1E8"/>
          </a:solidFill>
          <a:prstDash val="solid"/>
        </a:ln>
      </c:spPr>
    </c:plotArea>
    <c:plotVisOnly val="1"/>
  </c:chart>
  <c:spPr>
    <a:solidFill xmlns:a="http://schemas.openxmlformats.org/drawingml/2006/main">
      <a:srgbClr val="F5F1E8"/>
    </a:solidFill>
    <a:ln xmlns:a="http://schemas.openxmlformats.org/drawingml/2006/main" w="0">
      <a:solidFill>
        <a:srgbClr val="F5F1E8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Скоринг</c:v>
          </c:tx>
          <c:spPr>
            <a:solidFill xmlns:a="http://schemas.openxmlformats.org/drawingml/2006/main">
              <a:srgbClr val="B4472D"/>
            </a:solidFill>
          </c:spPr>
          <c:cat>
            <c:strLit>
              <c:ptCount val="7"/>
              <c:pt idx="0">
                <c:v>РЖД</c:v>
              </c:pt>
              <c:pt idx="1">
                <c:v>ВДНХ</c:v>
              </c:pt>
              <c:pt idx="2">
                <c:v>ДОМ.РФ</c:v>
              </c:pt>
              <c:pt idx="3">
                <c:v>STONE</c:v>
              </c:pt>
              <c:pt idx="4">
                <c:v>MR Group</c:v>
              </c:pt>
              <c:pt idx="5">
                <c:v>НЦ «Россия»</c:v>
              </c:pt>
              <c:pt idx="6">
                <c:v>РВИО</c:v>
              </c:pt>
            </c:strLit>
          </c:cat>
          <c:val>
            <c:numLit>
              <c:formatCode>General</c:formatCode>
              <c:ptCount val="7"/>
              <c:pt idx="0">
                <c:v>85</c:v>
              </c:pt>
              <c:pt idx="1">
                <c:v>87</c:v>
              </c:pt>
              <c:pt idx="2">
                <c:v>88</c:v>
              </c:pt>
              <c:pt idx="3">
                <c:v>88</c:v>
              </c:pt>
              <c:pt idx="4">
                <c:v>89</c:v>
              </c:pt>
              <c:pt idx="5">
                <c:v>91</c:v>
              </c:pt>
              <c:pt idx="6">
                <c:v>94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350" b="1">
                  <a:solidFill>
                    <a:srgbClr val="1A1815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CEC0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B9AD9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6E675E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A181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8"/>
        </a:solidFill>
        <a:ln xmlns:a="http://schemas.openxmlformats.org/drawingml/2006/main" w="0">
          <a:solidFill>
            <a:srgbClr val="FFFDF8"/>
          </a:solidFill>
          <a:prstDash val="solid"/>
        </a:ln>
      </c:spPr>
    </c:plotArea>
    <c:plotVisOnly val="1"/>
  </c:chart>
  <c:spPr>
    <a:solidFill xmlns:a="http://schemas.openxmlformats.org/drawingml/2006/main">
      <a:srgbClr val="FFFDF8"/>
    </a:solidFill>
    <a:ln xmlns:a="http://schemas.openxmlformats.org/drawingml/2006/main" w="0">
      <a:solidFill>
        <a:srgbClr val="FFFDF8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DCA634-18FF-437D-B94E-A41EBCD0C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293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0">
            <a:solidFill>
              <a:srgbClr val="FFFDF8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0524d4d8df4422"/>
          <a:srcRect xmlns:a="http://schemas.openxmlformats.org/drawingml/2006/main" l="26355" t="0" r="263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29375" y="0"/>
            <a:ext cx="5762625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4210F2-3D62-459C-8082-8CEE062F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6096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8ED4B7-9D08-48D1-B937-3BF5EC08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РОССИЙСКАЯ АКАДЕМИЯ ХУДОЖЕСТВ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C7481A-C489-4E98-8F48-67AD3B675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51435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61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61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Проектный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61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61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офис РАХ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888F4B-4C5B-4E57-8C3B-60F318333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90925"/>
            <a:ext cx="5095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ХУДОЖЕСТВЕННЫЕ ПРОЕКТЫ ПОЛНОГО ЦИКЛА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ACADD2-5DC0-45B7-9457-A79033E63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86225"/>
            <a:ext cx="4857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Искусство для архитектуры, среды, наследия и институциональных заказов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0CCDDC-0A5C-42B6-8072-3C025B98E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62650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rPr sz="15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Рабочая версия для обсуждения · сентябрь 2026</a:t>
            </a:r>
          </a:p>
        </p:txBody>
      </p:sp>
    </p:spTree>
    <p:extLst>
      <p:ext uri="{BB962C8B-B14F-4D97-AF65-F5344CB8AC3E}">
        <p14:creationId xmlns:p14="http://schemas.microsoft.com/office/powerpoint/2010/main" val="181974443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6F03603-FF04-47CE-924A-FDD17FCBE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4BACAE-C3D1-493C-9630-41AB2FB2F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КОММЕРЧЕСКИЙ МАРШРУТ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219FA9-08BC-41DF-84B8-41AD93C7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Платный вход запускает большой проект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00F5CA-7DDA-46AA-B699-B4BACF3D3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6CFFB-31C1-4BF0-A725-F115D4022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F13D1D-0112-4AAB-BAE3-F66DDD990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EDB3DF-B1E4-4076-A9DE-4120E6E14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Каждый следующий этап начинается только после принятого результата предыдущего — до необратимых затрат.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C448B9-EF32-4F55-B104-F3335B2CA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05275"/>
            <a:ext cx="2286000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DED1"/>
          </a:solidFill>
          <a:ln xmlns:a="http://schemas.openxmlformats.org/drawingml/2006/main" w="0">
            <a:solidFill>
              <a:srgbClr val="E6DED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10E5F5-E9B8-4A87-BF90-66FB785BE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9577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109106-31B4-4745-87BC-CF5A41068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57725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6DD021-832C-4892-99E1-5A974F82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48275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2–6 недель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3B814A-7637-422E-B1F6-709FA99DF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438775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бриф · данные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03F725-125A-47AE-A47D-C99B9B155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495675"/>
            <a:ext cx="228600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C9B8"/>
          </a:solidFill>
          <a:ln xmlns:a="http://schemas.openxmlformats.org/drawingml/2006/main" w="0">
            <a:solidFill>
              <a:srgbClr val="D8C9B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CB935C-BDFA-4D76-804D-802162B6F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68617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F665B4-F483-4B03-8C72-FF896E512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048125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Концепция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82F378-701A-438F-BA0C-2D91FF435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638675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6–10 недель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F3DFE2-3742-4EBB-BBF3-510500FD6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962525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эскиз · права · смета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A378A5-AEC7-47F6-AE67-E7596D2CD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86075"/>
            <a:ext cx="2286000" cy="2914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9A78"/>
          </a:solidFill>
          <a:ln xmlns:a="http://schemas.openxmlformats.org/drawingml/2006/main" w="0">
            <a:solidFill>
              <a:srgbClr val="C39A7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E9D983-960E-4963-B62A-8282A3D3B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7657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20DD12-322D-40E1-AEA3-7305E3E00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38525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Реализация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E85DF9-887B-4048-91AA-5C36B16C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29075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по проекту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9F07C6-BB59-4433-9E9C-DED5E1334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52925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РД · производство · монтаж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AE29EC-2E54-49CF-8DE7-19DF6AEF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276475"/>
            <a:ext cx="22860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5C0A68-A965-4375-B11B-F4D8FBC53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46697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0650382-21D8-4B90-9C73-F7B374C7A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828925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Сопровождение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3044C1-001D-4D49-8E36-E8CED2D50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419475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13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после ввода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CC9282-789D-4B33-85AA-41DEDA652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743325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паспорт · гарантия · сервис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F2AF512-10CA-4E34-87FA-169FBE2F4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8170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8F2F2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8F2F2A"/>
                </a:solidFill>
                <a:latin typeface="Arial"/>
                <a:ea typeface="Arial"/>
                <a:cs typeface="Arial"/>
              </a:rPr>
              <a:t>Подробные эскизы бесплатно не передаются</a:t>
            </a:r>
          </a:p>
        </p:txBody>
      </p:sp>
    </p:spTree>
    <p:extLst>
      <p:ext uri="{BB962C8B-B14F-4D97-AF65-F5344CB8AC3E}">
        <p14:creationId xmlns:p14="http://schemas.microsoft.com/office/powerpoint/2010/main" val="22011655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B6CD26-3608-4649-8829-240CF6EC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35CA6B-C93A-438C-B6BB-45BA08C79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КЛИЕНТСКИЕ СЕГМЕНТЫ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90A3DF-53B7-430E-B34A-4683E69F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Измеримый результат для каждого заказчика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4FB30B-52C4-4C8C-80B4-9BDD6984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1C5D5F-C970-40A9-8E44-35A5AA23E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C08466-3588-488D-B8A5-31BE8DB53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fb42160c4f432b"/>
          <a:srcRect xmlns:a="http://schemas.openxmlformats.org/drawingml/2006/main" l="15960" t="0" r="1596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695450"/>
            <a:ext cx="5715000" cy="47244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3D26C2-728D-44AA-A639-64863B435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695450"/>
            <a:ext cx="6477000" cy="472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1E8"/>
          </a:solidFill>
          <a:ln xmlns:a="http://schemas.openxmlformats.org/drawingml/2006/main" w="0">
            <a:solidFill>
              <a:srgbClr val="F5F1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5A832B-DABF-4B6F-A5C7-70D577823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9050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Государство и регион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A96C11-9910-4C58-8FF9-099B37963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05050"/>
            <a:ext cx="5095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Программа становится портфелем объектов с бюджетом, правами и ответственными.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5C64BD-FBE6-4C72-897D-8640213DF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BFB0"/>
          </a:solidFill>
          <a:ln xmlns:a="http://schemas.openxmlformats.org/drawingml/2006/main" w="0">
            <a:solidFill>
              <a:srgbClr val="CABFB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DB2EDC-DF5C-40AD-BC77-6647BFE8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0099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Девелопер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1435A3-8665-4BA1-9988-8193C1FB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409950"/>
            <a:ext cx="5095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Идентичность места, отличие проекта и искусство, встроенное до фиксации архитектурных решений.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B53768-6B90-4CCB-90CC-56C905CA3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3860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BFB0"/>
          </a:solidFill>
          <a:ln xmlns:a="http://schemas.openxmlformats.org/drawingml/2006/main" w="0">
            <a:solidFill>
              <a:srgbClr val="CABFB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9DA5D2-0C4E-49C3-BC10-C37151D8E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Корпорация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A60566-5FEE-402B-B608-3F4AE038E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5095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Качество среды, репутационный актив и программа для территорий присутствия.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AD996C-22A1-4ECE-AFC0-6C936DE30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14350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BFB0"/>
          </a:solidFill>
          <a:ln xmlns:a="http://schemas.openxmlformats.org/drawingml/2006/main" w="0">
            <a:solidFill>
              <a:srgbClr val="CABFB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6C0FC8-BAE2-40C1-B0B6-EF38C6C7C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2197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Музей и наследие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14DD3F-95FB-4DF2-B5CA-A5230DA98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619750"/>
            <a:ext cx="5095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Содержание, сохранность и работающий сценарий использования объекта.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78B129-572E-4AF2-94DF-04A61225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624840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BFB0"/>
          </a:solidFill>
          <a:ln xmlns:a="http://schemas.openxmlformats.org/drawingml/2006/main" w="0">
            <a:solidFill>
              <a:srgbClr val="CABFB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318103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F3146FC-BE8D-4B35-B634-5BF24DE30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E4F5B1-850B-4C3F-BC1B-812910ADD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ФИНАНСОВАЯ МОДЕЛЬ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A31C92-23A5-4F30-96EE-D68A5EF37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Прозрачная экономика полного цикла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13F0E6-05D5-4AB2-9E3E-4799E0AE2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CE9223-C10A-4D6E-88BF-04276B202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84EEBA-59FE-473A-ACD5-AD2ECAC7E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graphicFrame>
        <p:nvGraphicFramePr>
          <p:cNvPr id="35" name="illustrative-budget-share"/>
          <p:cNvGraphicFramePr/>
          <p:nvPr/>
        </p:nvGraphicFramePr>
        <p:xfrm>
          <a:off xmlns:a="http://schemas.openxmlformats.org/drawingml/2006/main" x="571500" y="1676400"/>
          <a:ext xmlns:a="http://schemas.openxmlformats.org/drawingml/2006/main" cx="523875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18772170fe44f60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D9DC86-AE97-44B7-B1D0-8B71B7D09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2175" y="333375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40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A2D53C-53E6-4066-AD64-D77099F3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943350"/>
            <a:ext cx="1905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управляемого бюджета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D4FE65-03BD-470B-A816-7288C15D8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562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A31"/>
          </a:solidFill>
          <a:ln xmlns:a="http://schemas.openxmlformats.org/drawingml/2006/main" w="0">
            <a:solidFill>
              <a:srgbClr val="9A6A3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115CEB-D2F9-41E6-B445-7272F51C4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55245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Автор  8%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AE9275-35FA-494A-A8BD-E463B8432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293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4653"/>
          </a:solidFill>
          <a:ln xmlns:a="http://schemas.openxmlformats.org/drawingml/2006/main" w="0">
            <a:solidFill>
              <a:srgbClr val="25465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688B98-BAF9-4BFF-982E-3B459CBF4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57912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Проектирование  10%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4E9342-76DC-4243-9832-5B6870BB0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0960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D83E31-27A7-4DDF-9B80-E6483D87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60579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Производство  50%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FC4696-A24A-406C-A53B-4AC362F4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5562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23FD9D-9A07-4047-98AA-DA0CA057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5245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Монтаж  12%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EFE165-804F-4254-9854-F08A73930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58293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995"/>
          </a:solidFill>
          <a:ln xmlns:a="http://schemas.openxmlformats.org/drawingml/2006/main" w="0">
            <a:solidFill>
              <a:srgbClr val="B9A99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1A9B90-9242-4071-95E4-09DD50A01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7912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Проектный офис  10%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FAC4D1-F24F-45E6-82AF-2DB3235EC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60960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DED1"/>
          </a:solidFill>
          <a:ln xmlns:a="http://schemas.openxmlformats.org/drawingml/2006/main" w="0">
            <a:solidFill>
              <a:srgbClr val="E6DED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42A67E-1216-4FE3-8984-9CC00263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60579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Резерв  10%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17357B-C745-46C5-8154-D8ED969EC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724025"/>
            <a:ext cx="28575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3F2F55-2A90-4053-BF30-D32E601C6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43075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Источники дохода РАХ / оператора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6971219-C6A5-4AB6-A7D8-4DE5B380F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47925"/>
            <a:ext cx="4810125" cy="2781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Фиксированный fee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диагностика, бриф, конкурс, кураторская концепция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Авторский гонорар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отдельная строка и отдельный договор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Управление проектом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прозрачный fee или процент с верхним пределом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Комиссия продажи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только после утверждения торговой модели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Лицензия / роялти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минимум плюс доля от согласованной базы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22947F-4B45-40E8-86FE-A7C6922EB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772150"/>
            <a:ext cx="481012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0DE6E29-7B50-4AF9-9131-A2367166D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886450"/>
            <a:ext cx="433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Управляемый бюджет ≠ доход РАХ</a:t>
            </a:r>
          </a:p>
        </p:txBody>
      </p:sp>
    </p:spTree>
    <p:extLst>
      <p:ext uri="{BB962C8B-B14F-4D97-AF65-F5344CB8AC3E}">
        <p14:creationId xmlns:p14="http://schemas.microsoft.com/office/powerpoint/2010/main" val="139875569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5534FC-2B36-444E-B98C-E0627E639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698C34-96E5-4BE3-B9E6-9E3AA98DC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АДРЕСНЫЕ ПРОДАЖИ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C0B20D-1B81-414D-A554-7B8055AB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Семь приоритетов для первых переговоров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C15FAA-955C-4DC0-B847-782FAA1A8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936C1A-129C-49EF-906F-9F72CD985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7072B8-1764-491C-9AF1-C2EF2E027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90D188-7DED-463F-96B6-44C5159AF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9725"/>
            <a:ext cx="923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В карте 25 исследованных организаций. Рейтинг — внутренний скоринг сигналов и реализуемости, а не вероятность сделки.</a:t>
            </a:r>
          </a:p>
        </p:txBody>
      </p:sp>
      <p:graphicFrame>
        <p:nvGraphicFramePr>
          <p:cNvPr id="25" name="prospect-priority-score"/>
          <p:cNvGraphicFramePr/>
          <p:nvPr/>
        </p:nvGraphicFramePr>
        <p:xfrm>
          <a:off xmlns:a="http://schemas.openxmlformats.org/drawingml/2006/main" x="619125" y="2286000"/>
          <a:ext xmlns:a="http://schemas.openxmlformats.org/drawingml/2006/main" cx="714375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86f51a425db4740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8E06FE-354D-4B7A-896F-8DDBC1DC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95525"/>
            <a:ext cx="28575" cy="3686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80755C-EC8F-439E-A04D-93D9D0864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324100"/>
            <a:ext cx="238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54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6D4ECB-4F2E-4871-8C7F-B6A65C4B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171825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организаций исследовано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6EB008-9405-4B5F-8B0B-40979C8A3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829050"/>
            <a:ext cx="1524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48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260186-1CF9-4F24-926B-3AB8F19F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619625"/>
            <a:ext cx="2714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подтверждённый тёплый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институциональный канал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7B1C58-0ED5-44D3-9C8F-E4F571E0F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5448300"/>
            <a:ext cx="1047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000" b="1">
                <a:solidFill>
                  <a:srgbClr val="8F2F2A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8F2F2A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20C99F-722C-42C4-B3DB-6409DFADD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55721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8F2F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8F2F2A"/>
                </a:solidFill>
                <a:latin typeface="Arial"/>
                <a:ea typeface="Arial"/>
                <a:cs typeface="Arial"/>
              </a:rPr>
              <a:t>подтверждённых заказов</a:t>
            </a:r>
          </a:p>
        </p:txBody>
      </p:sp>
    </p:spTree>
    <p:extLst>
      <p:ext uri="{BB962C8B-B14F-4D97-AF65-F5344CB8AC3E}">
        <p14:creationId xmlns:p14="http://schemas.microsoft.com/office/powerpoint/2010/main" val="18414332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E54837-EE2D-4891-9158-B733E6A4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69E92F-17B1-4750-BD24-67B234E1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ПЕРЕГОВОРНЫЙ ПАКЕТ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A497FC-E603-4669-AAED-D61378F4B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Четыре адресных предложения для старта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2C1FFA-E1CC-421D-837C-28A36D81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250436-276E-4798-A61A-A1C708611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DA7E8B-6E0F-4BA7-94CA-2AEAA04E6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FEAF9A-261B-4EFF-AB32-C43F74932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9725"/>
            <a:ext cx="1000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Каждый оффер привязан к конкретному сигналу, платному входу и следующему действию — без бесплатной художественной разработки.</a:t>
            </a:r>
          </a:p>
        </p:txBody>
      </p:sp>
      <p:graphicFrame>
        <p:nvGraphicFramePr>
          <p:cNvPr id="18" name=""/>
          <p:cNvGraphicFramePr/>
          <p:nvPr/>
        </p:nvGraphicFramePr>
        <p:xfrm>
          <a:off xmlns:a="http://schemas.openxmlformats.org/drawingml/2006/main" x="685800" y="2343150"/>
          <a:ext xmlns:a="http://schemas.openxmlformats.org/drawingml/2006/main" cx="10820400" cy="3638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095500"/>
                <a:gridCol w="2428875"/>
                <a:gridCol w="3352800"/>
                <a:gridCol w="2943225"/>
              </a:tblGrid>
              <a:tr h="727710"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ГРУППА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СИГНАЛ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ПРЕДЛОЖЕНИЕ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СЛЕДУЮЩИЙ ШАГ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</a:tr>
              <a:tr h="727710">
                <a:tc>
                  <a:txBody>
                    <a:bodyPr/>
                    <a:lstStyle/>
                    <a:p>
                      <a:r>
                        <a:rPr sz="1613" b="1"/>
                        <a:t>РВИО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действующее соглашение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рамочная программа мемориальных проектов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реактивировать экспертный совет</a:t>
                      </a:r>
                    </a:p>
                  </a:txBody>
                  <a:tcPr marL="91440" marR="91440" marT="45720" marB="45720"/>
                </a:tc>
              </a:tr>
              <a:tr h="727710">
                <a:tc>
                  <a:txBody>
                    <a:bodyPr/>
                    <a:lstStyle/>
                    <a:p>
                      <a:r>
                        <a:rPr sz="1613" b="1"/>
                        <a:t>НЦ «Россия»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архитектурный совет и филиалы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10-недельный пилот арт-кода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направить 6-страничный бриф</a:t>
                      </a:r>
                    </a:p>
                  </a:txBody>
                  <a:tcPr marL="91440" marR="91440" marT="45720" marB="45720"/>
                </a:tc>
              </a:tr>
              <a:tr h="727710">
                <a:tc>
                  <a:txBody>
                    <a:bodyPr/>
                    <a:lstStyle/>
                    <a:p>
                      <a:r>
                        <a:rPr sz="1613" b="1"/>
                        <a:t>MR Group · STONE · FORMA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публичные арт-проекты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годовая рамка site-specific искусства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выбрать 3 объекта ранней стадии</a:t>
                      </a:r>
                    </a:p>
                  </a:txBody>
                  <a:tcPr marL="91440" marR="91440" marT="45720" marB="45720"/>
                </a:tc>
              </a:tr>
              <a:tr h="727710">
                <a:tc>
                  <a:txBody>
                    <a:bodyPr/>
                    <a:lstStyle/>
                    <a:p>
                      <a:r>
                        <a:rPr sz="1613" b="1"/>
                        <a:t>ДОМ.РФ · РЖД · ВДНХ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наследие и объекты культуры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художественная адаптация и экспозиции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613"/>
                        <a:t>отобрать 2 пилотных объекта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33780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A18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F432F90-F64A-4AC5-9CB2-F26910AA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847EDA-6DFA-442A-BE9F-FC644349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CFC5B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FC5B8"/>
                </a:solidFill>
                <a:latin typeface="Arial"/>
                <a:ea typeface="Arial"/>
                <a:cs typeface="Arial"/>
              </a:rPr>
              <a:t>УПРАВЛЕНЧЕСКАЯ ВОРОНКА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349DF6-B741-4A5B-9024-C68B0C07A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90 дней: связи становятся договорами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8D04B7-2EBE-4315-8409-EAD563FEE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6B61"/>
          </a:solidFill>
          <a:ln xmlns:a="http://schemas.openxmlformats.org/drawingml/2006/main" w="0">
            <a:solidFill>
              <a:srgbClr val="746B6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38062D-B045-49F1-BE82-0BF1F4EF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F1ECE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1ECE3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0621B1-5A8B-4512-8BA5-17D00F616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F1ECE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1ECE3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6E80F0-4BB7-4FFF-975A-71FA08E73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D7CFC4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D7CFC4"/>
                </a:solidFill>
                <a:latin typeface="Arial"/>
                <a:ea typeface="Arial"/>
                <a:cs typeface="Arial"/>
              </a:rPr>
              <a:t>Целевые показатели запуска — не прогноз выручки.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F34F25-72F9-4913-A84E-DEE37E1E4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33600"/>
            <a:ext cx="85725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DED1"/>
          </a:solidFill>
          <a:ln xmlns:a="http://schemas.openxmlformats.org/drawingml/2006/main" w="0">
            <a:solidFill>
              <a:srgbClr val="E6DED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31B03D-9228-4E12-8B07-69DB8FCA2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238375"/>
            <a:ext cx="1238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629067-0D0F-4712-8E67-A1F9C252B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52675"/>
            <a:ext cx="6819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целевых аккаунтов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A088FE-C54C-472E-AA5E-B9A41DF22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028950"/>
            <a:ext cx="6858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D94"/>
          </a:solidFill>
          <a:ln xmlns:a="http://schemas.openxmlformats.org/drawingml/2006/main" w="0">
            <a:solidFill>
              <a:srgbClr val="C6AD9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494A2B-AB88-4A71-A1AA-6D005F74F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33725"/>
            <a:ext cx="1238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34891B-FF26-4F76-AAAA-29926B65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248025"/>
            <a:ext cx="5105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6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содержательных встреч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51EA0D-89ED-4AA2-9C87-FB21E5281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924300"/>
            <a:ext cx="504825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9785F6-D31F-4891-9E7F-8EEAD79FB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029075"/>
            <a:ext cx="1238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8DBA6C-D369-486D-A36F-F3D1F4750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143375"/>
            <a:ext cx="3295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6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оплачиваемых концепций / заявок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283184-3670-49DB-A770-AC67129E6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819650"/>
            <a:ext cx="333375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3625"/>
          </a:solidFill>
          <a:ln xmlns:a="http://schemas.openxmlformats.org/drawingml/2006/main" w="0">
            <a:solidFill>
              <a:srgbClr val="8E362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41DE96-9700-4309-8328-69AD6BC31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4924425"/>
            <a:ext cx="1238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4–6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DC27E4-BEC3-4482-A244-BECC38605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493395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3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комплексных договоров · год 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D7C9B0-D2B0-4AF8-9336-8DE088329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2171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86F"/>
          </a:solidFill>
          <a:ln xmlns:a="http://schemas.openxmlformats.org/drawingml/2006/main" w="0">
            <a:solidFill>
              <a:srgbClr val="81786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A5E7F9-4530-4A34-8105-847D574BD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2095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>
                <a:solidFill>
                  <a:srgbClr val="BFB5A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FB5AA"/>
                </a:solidFill>
                <a:latin typeface="Arial"/>
                <a:ea typeface="Arial"/>
                <a:cs typeface="Arial"/>
              </a:rPr>
              <a:t>НЕДЕЛИ 1–2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3CC603-88DD-4BE7-A867-787F062F8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мандат и право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230858-4F8E-4A11-AD50-01DB8F9F7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5753100"/>
            <a:ext cx="2171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86F"/>
          </a:solidFill>
          <a:ln xmlns:a="http://schemas.openxmlformats.org/drawingml/2006/main" w="0">
            <a:solidFill>
              <a:srgbClr val="81786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DE302F-5E53-47DE-B5E9-6E62AB343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5867400"/>
            <a:ext cx="2095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>
                <a:solidFill>
                  <a:srgbClr val="BFB5A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FB5AA"/>
                </a:solidFill>
                <a:latin typeface="Arial"/>
                <a:ea typeface="Arial"/>
                <a:cs typeface="Arial"/>
              </a:rPr>
              <a:t>НЕДЕЛИ 3–4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E4F133E-D8FA-4731-A2F7-7A1C3D88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60960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продукты и реестры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DF4DB9-607C-45D9-B0F3-AE55E5AB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753100"/>
            <a:ext cx="2171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86F"/>
          </a:solidFill>
          <a:ln xmlns:a="http://schemas.openxmlformats.org/drawingml/2006/main" w="0">
            <a:solidFill>
              <a:srgbClr val="81786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BF8AFC-EFE8-41E7-90CE-E7B9863E5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867400"/>
            <a:ext cx="2095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>
                <a:solidFill>
                  <a:srgbClr val="BFB5A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FB5AA"/>
                </a:solidFill>
                <a:latin typeface="Arial"/>
                <a:ea typeface="Arial"/>
                <a:cs typeface="Arial"/>
              </a:rPr>
              <a:t>НЕДЕЛИ 5–8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6E9A0C-63B2-4F28-B7E7-1EBF16E7E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60960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20 встреч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803FB25-7C57-41A6-A999-D49CA4FE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5753100"/>
            <a:ext cx="2171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C9A2610-3CD4-48DD-A958-BDED41E31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5867400"/>
            <a:ext cx="2095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>
                <a:solidFill>
                  <a:srgbClr val="BFB5A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FB5AA"/>
                </a:solidFill>
                <a:latin typeface="Arial"/>
                <a:ea typeface="Arial"/>
                <a:cs typeface="Arial"/>
              </a:rPr>
              <a:t>НЕДЕЛИ 9–12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9278699-6823-49D5-BFAC-59041581B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60960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платные этапы</a:t>
            </a:r>
          </a:p>
        </p:txBody>
      </p:sp>
    </p:spTree>
    <p:extLst>
      <p:ext uri="{BB962C8B-B14F-4D97-AF65-F5344CB8AC3E}">
        <p14:creationId xmlns:p14="http://schemas.microsoft.com/office/powerpoint/2010/main" val="106329007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220B95-7202-4BCB-8D7A-91390CE9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2B94A0-3156-4D3A-9ABC-C8A287AAD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КОМАНДА И КОНТРОЛЬ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293167-844E-49D9-93FB-6670D633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Малый центр — большая проектная сеть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468DB9-48C3-4E6F-8AD8-F070AC4BF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44FE17-DF69-4EC5-90A2-E99A6156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92E693-9F22-47D4-9EF1-C0392D1E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F54A0A-E091-48BA-85E1-439264E40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8592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Шесть постоянных функций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3AD31E-9FDE-4A88-AF2E-132E90E9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361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26E8B0-D979-46EF-A181-53F28198C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47900"/>
            <a:ext cx="4667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Исполнительный спонсор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03FEED-254D-4C37-86AA-A89D6209B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19375"/>
            <a:ext cx="5286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C7B9"/>
          </a:solidFill>
          <a:ln xmlns:a="http://schemas.openxmlformats.org/drawingml/2006/main" w="0">
            <a:solidFill>
              <a:srgbClr val="D1C7B9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D50BE9-57D5-4092-BE0D-D0ECDCEC0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9875"/>
            <a:ext cx="361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2BDE89-8852-462E-9E70-B12833EA3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90825"/>
            <a:ext cx="4667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Директор офиса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C8B413-8D98-4172-BAF7-A6C352896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5286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C7B9"/>
          </a:solidFill>
          <a:ln xmlns:a="http://schemas.openxmlformats.org/drawingml/2006/main" w="0">
            <a:solidFill>
              <a:srgbClr val="D1C7B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497C66-367C-478E-B5C0-5006DBD24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361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7DD020-DA71-4BE2-B27B-1771B8426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33750"/>
            <a:ext cx="4667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Аккаунт / развитие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EB2CAB-F555-4D39-A425-11FC00987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05225"/>
            <a:ext cx="5286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C7B9"/>
          </a:solidFill>
          <a:ln xmlns:a="http://schemas.openxmlformats.org/drawingml/2006/main" w="0">
            <a:solidFill>
              <a:srgbClr val="D1C7B9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150E4F-60F1-49BC-87DE-6B6FC3F72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95725"/>
            <a:ext cx="361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29B619-7BC2-4EB9-BEB6-9F1314EC7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76675"/>
            <a:ext cx="4667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Кураторский лидер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BD4F46-8FCA-4E08-B02F-634C9A6A7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5286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C7B9"/>
          </a:solidFill>
          <a:ln xmlns:a="http://schemas.openxmlformats.org/drawingml/2006/main" w="0">
            <a:solidFill>
              <a:srgbClr val="D1C7B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5E3D62-5D84-4D5A-8D92-F53AFB5BB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361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044D43-E35A-4D95-AA70-018C822DD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419600"/>
            <a:ext cx="4667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Юрист по закупкам и IP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682A35-9103-48BB-9058-02B7294F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91075"/>
            <a:ext cx="5286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C7B9"/>
          </a:solidFill>
          <a:ln xmlns:a="http://schemas.openxmlformats.org/drawingml/2006/main" w="0">
            <a:solidFill>
              <a:srgbClr val="D1C7B9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23F8F6-0E0A-403F-ADC8-8A750561F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81575"/>
            <a:ext cx="361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9297FE-C5C5-47FA-A3E2-356FDDEE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62525"/>
            <a:ext cx="4667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Продюсер / проект-контроль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76421C-B7D8-47C1-8359-E9790FD3D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5286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C7B9"/>
          </a:solidFill>
          <a:ln xmlns:a="http://schemas.openxmlformats.org/drawingml/2006/main" w="0">
            <a:solidFill>
              <a:srgbClr val="D1C7B9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31799E4-8268-42B0-A6CE-666F44DF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85925"/>
            <a:ext cx="28575" cy="3733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0EFB43D-A556-4B0C-A506-B9AB1072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685925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Юридическая формула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8799E0-594D-4F61-BD62-981A1C8EE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24100"/>
            <a:ext cx="4524375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РАХ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экспертная и художественная рамка</a:t>
            </a:r>
          </a:p>
          <a:p xmlns:a="http://schemas.openxmlformats.org/drawingml/2006/main">
            <a:pPr algn="l">
              <a:lnSpc>
                <a:spcPct val="108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Оператор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договор, бюджет и производство</a:t>
            </a:r>
          </a:p>
          <a:p xmlns:a="http://schemas.openxmlformats.org/drawingml/2006/main">
            <a:pPr algn="l">
              <a:lnSpc>
                <a:spcPct val="108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Автор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произведение и согласованный объём прав</a:t>
            </a:r>
          </a:p>
          <a:p xmlns:a="http://schemas.openxmlformats.org/drawingml/2006/main">
            <a:pPr algn="l">
              <a:lnSpc>
                <a:spcPct val="108000"/>
              </a:lnSpc>
              <a:spcAft>
                <a:spcPts val="650"/>
              </a:spcAft>
              <a:buNone/>
              <a:defRPr sz="165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Партнёры</a:t>
            </a:r>
            <a:r>
              <a:rPr sz="165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лицензируемые разделы, безопасность и гарантии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F233FB-DDA0-4374-9672-987CEFFD9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657725"/>
            <a:ext cx="4524375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2F2A"/>
          </a:solidFill>
          <a:ln xmlns:a="http://schemas.openxmlformats.org/drawingml/2006/main" w="0">
            <a:solidFill>
              <a:srgbClr val="8F2F2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94E2356-CB43-4E1F-93E4-9B64B0ABF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791075"/>
            <a:ext cx="41433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38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СТОП, если не определены: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38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права · допуски · владелец результата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38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закупочный маршрут · оплата · конфликт интересов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4E8F04D-CAF5-4B4E-9792-F113325BB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91200"/>
            <a:ext cx="10715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Членство в РАХ само по себе не гарантирует заказ; отбор — по релевантности, качеству, правам, срокам и отсутствию конфликта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162181996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35B3C0-8FA2-4403-B364-E959C9500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856F13-570F-48F5-8A58-3B1DD590B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РАБОЧАЯ ИДЕЯ 2027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192F06-FEE8-4CBF-815D-605EF2FC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27 заказов к 270-летию — флагман модели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3CC888-E4C4-4038-B859-011688B79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55101B-2F48-4CF6-8592-DE5FEE700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70BBD9-8DEE-4ACE-ADDF-78A6F0C4A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C9F075-C58D-4E27-852B-C715826A3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600200"/>
            <a:ext cx="42862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74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74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540473-EE5D-41E4-B59B-E4DDCAB8A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24350"/>
            <a:ext cx="3905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реальных произведений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 пространств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ADCC68-D33F-4FEF-9923-C628C8968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57825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к 270-летию РАХ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9E4D63-64AF-4BE0-B133-8ADC9B291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695450"/>
            <a:ext cx="285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CF3BB6-1B06-4F8A-86CF-A8BE7869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1714500"/>
            <a:ext cx="54768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7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Не только юбилейная выставка, а портфель оплачиваемых объектов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496762-8069-4944-AEAE-142B4F128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29051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Финансирование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1EDA2B-00E5-4874-9502-B0C5BA731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290512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регионы, девелоперы, корпорации и институциональные партнёры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19D000-10D2-4FBF-AF24-6AE235846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3571875"/>
            <a:ext cx="5467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C3B4"/>
          </a:solidFill>
          <a:ln xmlns:a="http://schemas.openxmlformats.org/drawingml/2006/main" w="0">
            <a:solidFill>
              <a:srgbClr val="CEC3B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659CD5-536C-45EC-834A-D4F948CAD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3781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Роль РАХ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6EA25F-8699-454C-A1BD-E3C41077E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78142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отбор авторов, качество, права и публичная программа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EF8156-41F4-4490-BF50-05C6DABF5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4448175"/>
            <a:ext cx="5467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C3B4"/>
          </a:solidFill>
          <a:ln xmlns:a="http://schemas.openxmlformats.org/drawingml/2006/main" w="0">
            <a:solidFill>
              <a:srgbClr val="CEC3B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D8EA11-07F8-4816-BAEF-1265CF84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46577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Публичный итог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7DBB8D-1A6B-4EBF-B72A-B02BED51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465772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карта объектов, выставка процессов и каталог авторов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681442-154C-4D10-8260-39E57B7B8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5324475"/>
            <a:ext cx="5467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C3B4"/>
          </a:solidFill>
          <a:ln xmlns:a="http://schemas.openxmlformats.org/drawingml/2006/main" w="0">
            <a:solidFill>
              <a:srgbClr val="CEC3B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32C0EC-B667-41D8-8F8E-DE56C47C6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5524500"/>
            <a:ext cx="54673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8DE"/>
          </a:solidFill>
          <a:ln xmlns:a="http://schemas.openxmlformats.org/drawingml/2006/main" w="0">
            <a:solidFill>
              <a:srgbClr val="EEE8D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A8C06F-A0E1-4CB6-B002-4AAACFDE7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5657850"/>
            <a:ext cx="5095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38" b="1">
                <a:solidFill>
                  <a:srgbClr val="8F2F2A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8F2F2A"/>
                </a:solidFill>
                <a:latin typeface="Arial"/>
                <a:ea typeface="Arial"/>
                <a:cs typeface="Arial"/>
              </a:rPr>
              <a:t>Рабочая идея: требуется отдельное утверждение, бюджет и владелец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113148851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A18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7B285F-ED7F-48DB-A319-BF54B2517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6096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5FCA57-328A-43FF-B87A-D960D5922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304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CFC5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CFC5B8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BF6207-E991-47F2-A077-1B0B97FD5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8382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10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Запустить 90-дневный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10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коммерческий контур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0960D2-8F5F-466D-A90B-3CAB71A82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99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6B62"/>
          </a:solidFill>
          <a:ln xmlns:a="http://schemas.openxmlformats.org/drawingml/2006/main" w="0">
            <a:solidFill>
              <a:srgbClr val="756B6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88B5E4-1F88-4210-987F-46D30C7D2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415233-966A-4A04-86E7-FE9546A8C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309562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Назначить спонсора и директора запуска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F863B9-FED6-4012-A915-54B33D860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63855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4A8E14-2FD1-4381-BA0F-D4AF3DC88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76700"/>
            <a:ext cx="309562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Утвердить договорный контур и юридическую проверку оператора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9102DC-D1FB-445E-ACBC-F2E605B7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63855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771408-23BB-4A66-91D8-D5D62FEA6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076700"/>
            <a:ext cx="309562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Разрешить 10 адресных встреч и 2 платных пилотных предложения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2DA7A0-E316-4078-BEBE-3344DF1C0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C7A6C8-48EA-460B-B815-1242598B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715000"/>
            <a:ext cx="1019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9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Один объект · один владелец решения · один оплачиваемый первый этап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482BF1-C9DA-4ABE-A269-CCEB20326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674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>
                <a:solidFill>
                  <a:srgbClr val="BFB5A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FB5AA"/>
                </a:solidFill>
                <a:latin typeface="Arial"/>
                <a:ea typeface="Arial"/>
                <a:cs typeface="Arial"/>
              </a:rPr>
              <a:t>РАХ · проектный офис художественных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2851170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AB4DA8-4CC5-4016-9CB6-A0C095E10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835692-25D5-43DD-BECB-C8404391C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СТРАТЕГИЧЕСКИЙ ТЕЗИС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6F6ED6-812E-409D-AFAC-043976E2B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Полный цикл вместо отдельного эскиза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18D5CF-3F14-427C-9AE3-87D0A633E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43D5D5-D731-4D55-8B3D-5B34D8DE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19F43B-046D-4376-8EEB-CDFE2C18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AB944F-20AC-46F9-9CB9-21FC880B9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95475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Творческий капитал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39555B-65CB-4194-B55E-847914A84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0480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7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авторы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27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архитекторы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27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скульпторы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27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технологи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2B5027-F1BC-40C5-A4F0-24822595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09775"/>
            <a:ext cx="28575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DFCBE9-7B08-4CCB-9C49-E0E0BD4C7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895475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Единый результат для заказчика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7B7D37-696F-4EC4-8240-554FA13CD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514600"/>
            <a:ext cx="619125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01  Диагностика</a:t>
            </a: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задача, место, бюджет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02  Автор и концепция</a:t>
            </a: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задание и прозрачный выбор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03  Проект и права</a:t>
            </a: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документация, смета, IP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04  Производство</a:t>
            </a: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образцы, монтаж, гарантия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650"/>
              </a:spcAft>
              <a:buNone/>
              <a:defRPr sz="1613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05  Сопровождение</a:t>
            </a:r>
            <a:r>
              <a:rPr sz="1613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 — паспорт объекта и сервис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8FF0E5-954D-4B55-A0BC-12098BCE2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95900"/>
            <a:ext cx="619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DC33A1-5F8E-4BC4-BC3C-011DAC04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5467350"/>
            <a:ext cx="566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Один вход · единая ответственность · качество</a:t>
            </a:r>
          </a:p>
        </p:txBody>
      </p:sp>
    </p:spTree>
    <p:extLst>
      <p:ext uri="{BB962C8B-B14F-4D97-AF65-F5344CB8AC3E}">
        <p14:creationId xmlns:p14="http://schemas.microsoft.com/office/powerpoint/2010/main" val="13518099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CAD9435-A7C6-4A5A-93FB-7F99A7CD2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18D844-FAEA-417B-A628-D89BD24AD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РЫНОЧНОЕ ОКНО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D27473-28FE-4053-A948-56C337B0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Спрос сформирован — входить нужно раньше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6C2727-7A57-409E-9C93-EC0FF7FE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7F79CD-100B-47F2-9186-E899537E2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B528FA-06EE-4516-9D9B-81632708C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7069E9-0971-4AB0-BEEA-4DF4F0338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962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Художественный компонент покупают внутри программ среды, культуры, наследия и крупных объектов. Ценность РАХ выше, если она входит до фиксации архитектурных решений.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69CCBE-8861-4CC5-A61B-B5E434B65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D8BF00-7FFC-40F4-BA91-3DDDDC49A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4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30 000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12A7CF-09BE-4B40-800F-79D575BF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0025"/>
            <a:ext cx="2238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общественных территорий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 2030 году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1D15EF-7021-42A4-9940-20CDCECF8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813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073F76-61ED-4096-9B77-C5249A673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48000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4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1 600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3FBF0E-3CC7-43F7-99AF-B1F78896B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010025"/>
            <a:ext cx="2238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проектов всероссийского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конкурса к 2030 году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0EF622-8A1F-4161-AB89-E4B032FB4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7813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693040-0EEC-449A-8D50-7C7B8B72A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48000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48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367,23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E18120-D60A-45E7-A0FD-B61C01BC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010025"/>
            <a:ext cx="2238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млрд ₽ на культурную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инфраструктуру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6C3528-4791-4FF4-B586-069BE503B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7813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C688C7-1910-4615-B5C2-3BAF28F3F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4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1 000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1175FA-580D-486B-BBBB-4C011E09F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010025"/>
            <a:ext cx="2238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объектов наследия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 восстановлению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4CF033-A4BE-4AB7-A7CB-8C2C55069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8DE"/>
          </a:solidFill>
          <a:ln xmlns:a="http://schemas.openxmlformats.org/drawingml/2006/main" w="0">
            <a:solidFill>
              <a:srgbClr val="EEE8D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96B498-E5AF-44B7-A927-D3BD0F0B7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5438775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Закупочные примеры показывают диапазон: от отдельных художественных работ в пределах десятков миллионов до комплексных мемориальных объектов в сотни миллионов рублей.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89EE8C-87E3-4B0C-AAEB-17CEF262C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24575"/>
            <a:ext cx="981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Цифры — параметры отдельных государственных программ и закупок, а не доступный РАХ объём рынка.</a:t>
            </a:r>
          </a:p>
        </p:txBody>
      </p:sp>
    </p:spTree>
    <p:extLst>
      <p:ext uri="{BB962C8B-B14F-4D97-AF65-F5344CB8AC3E}">
        <p14:creationId xmlns:p14="http://schemas.microsoft.com/office/powerpoint/2010/main" val="11394042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2FA4BC-4FA3-4C87-AF38-539EB452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ED93C2-2CEC-4CA0-802E-165449E3A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КОНКУРЕНТНОЕ ОСНОВАНИЕ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1872CB-DCB9-40CD-8749-2267E11C8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Четыре актива РАХ трудно скопировать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3369CA-DFB0-4890-B356-C9676861F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B4A338-91B5-4A67-B4AC-E796A3485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ECD506-9B01-482B-81E8-A522FE19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5dc57586444560"/>
          <a:srcRect xmlns:a="http://schemas.openxmlformats.org/drawingml/2006/main" l="17889" t="0" r="1788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695450"/>
            <a:ext cx="5391150" cy="47244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3F520E-BF29-48FB-8A72-84B1E0A26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1695450"/>
            <a:ext cx="6800850" cy="472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1E8"/>
          </a:solidFill>
          <a:ln xmlns:a="http://schemas.openxmlformats.org/drawingml/2006/main" w="0">
            <a:solidFill>
              <a:srgbClr val="F5F1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94E203-79F4-425F-B301-5828DFD85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8669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E9319B-E925-4E33-927D-D12E41DB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8478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Уставная основа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1612F8-DE3D-4D62-90CA-1CCDC0BE7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38375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Экспертиза, проектирование, платные услуги, создание и монтаж произведений.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832D1A-A78F-4A0E-9672-750A124A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86702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5F952A-3630-4AB4-BF3A-A1BE269F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9718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51C82E-D3EF-4981-97B5-0AAF54EAB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527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Профессиональная сеть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6C2DF1-5CEF-4314-B0F6-82108DB28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43275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15 мастерских · 50+ членов отделения скульптуры · междисциплинарный охват.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F29935-B783-490F-B4DC-48B2CEF28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97192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038C2E-7FD0-4315-B74B-E3E2EE94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0767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5217C4-5E11-407A-9FDD-616C31FB0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0576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Материальная экспертиза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8B3E25-EC74-4BD0-9780-4CC03D69F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48175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Мозаика, стекло, гипсо-формовочные и другие технологические компетенции.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57B295-7262-4AB9-A22F-093463C84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07682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2B8453-FFAC-4308-900A-7956F9646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1816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74843B-5BD8-4EE7-8FBD-8B5F7244E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1625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Имя и доверие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44BB034-657E-41A0-83A3-BA03F407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553075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Академическая экспертиза, известный бренд и возможность задавать стандарт качества.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092600-8E95-4256-96F7-AC46121D9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618172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52097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47AC630-1031-4676-A4C7-A4421110B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0CC53D-2355-4BFF-9777-2991F6BA1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ЦЕННОСТНОЕ ПРЕДЛОЖЕНИЕ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69151F-7C53-4181-86F6-E4455248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Коммерческий сдвиг: от эскиза к результату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2C0933-F9A3-412D-B74D-8A11DA404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47D61A-2027-49CC-A09C-04FD4A9EF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94F745-1000-4FBB-A8C6-CB55FC4A9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A71195-3AF6-4891-81DD-138187145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Сейчас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0053C3-23FF-4535-884C-3FD622886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18478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Предлагаемая модель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56BC05-6D26-48BD-9EEF-BB52D1D6F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1714500"/>
            <a:ext cx="28575" cy="404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7265B0-5921-4A56-8B3E-CE80B1720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отдельное произведение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C1A9B0-B5B4-4464-8D49-F86A30430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45745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FB6375-88D8-4C0F-80B0-E65653FA7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24765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интеграция в архитектуру и среду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E419BC-AB72-4E40-809C-0CEEA2FF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1052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CCBE"/>
          </a:solidFill>
          <a:ln xmlns:a="http://schemas.openxmlformats.org/drawingml/2006/main" w="0">
            <a:solidFill>
              <a:srgbClr val="D6CCB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6753E4-A387-4E88-84EA-028AC9FCB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несколько договоров и подрядчиков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437605-D62A-4175-AD85-672058BC1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12420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8BDBA9-3217-4DC8-9EFF-10A6C1AAA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31432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одна точка ответственности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0FF401-B92E-43E9-9769-B9B5D2D3F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052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CCBE"/>
          </a:solidFill>
          <a:ln xmlns:a="http://schemas.openxmlformats.org/drawingml/2006/main" w="0">
            <a:solidFill>
              <a:srgbClr val="D6CCB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CF9B43-A77B-4E41-925F-ECCC83821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неясный объём прав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D63B1B-DE99-4440-810B-FCCD58517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79095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A6C1FD-A65C-4E47-AB22-9EB3B8DD4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38100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права оформлены до производства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753436-AD30-478F-BA77-2F89E13B1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1052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CCBE"/>
          </a:solidFill>
          <a:ln xmlns:a="http://schemas.openxmlformats.org/drawingml/2006/main" w="0">
            <a:solidFill>
              <a:srgbClr val="D6CCB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11FD56-4C53-4604-B032-265B347E6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бесплатные подробные эскизы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CF00CA-AE56-4B72-B2BC-1A4B357C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45770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4AE97B-595D-4100-889E-043FCAEC3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44767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оплачиваемая предпроектная стадия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7BF435-C1B0-4CF8-A9B0-BB5590098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1052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CCBE"/>
          </a:solidFill>
          <a:ln xmlns:a="http://schemas.openxmlformats.org/drawingml/2006/main" w="0">
            <a:solidFill>
              <a:srgbClr val="D6CCB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5DB79D-96A2-4578-B2C1-4786E50DE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A1815"/>
                </a:solidFill>
                <a:latin typeface="Arial"/>
                <a:ea typeface="Arial"/>
                <a:cs typeface="Arial"/>
              </a:rPr>
              <a:t>разовый заказ без эксплуатации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BD9B96-22D0-46D4-8EF8-B6D63562B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12445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18F6C25-A734-488E-88B3-CEAF97A61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51435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портфель объектов и сопровождение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DD71D54-5097-4047-A2D9-0E42A0D68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1052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CCBE"/>
          </a:solidFill>
          <a:ln xmlns:a="http://schemas.openxmlformats.org/drawingml/2006/main" w="0">
            <a:solidFill>
              <a:srgbClr val="D6CCBE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72BC64D-2246-4A77-A5F1-2F778A88D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525125" cy="371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AE5FFFF-8929-421F-9F03-D613ED0E0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019800"/>
            <a:ext cx="1019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РАХ зарабатывает на интеллектуальной, авторской и управленческой ценности полного цикла.</a:t>
            </a:r>
          </a:p>
        </p:txBody>
      </p:sp>
    </p:spTree>
    <p:extLst>
      <p:ext uri="{BB962C8B-B14F-4D97-AF65-F5344CB8AC3E}">
        <p14:creationId xmlns:p14="http://schemas.microsoft.com/office/powerpoint/2010/main" val="17129746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75C88E-B6A4-4CD3-9122-05426BCB6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5D7B69-E797-449D-931C-545C4F00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МОДЕЛЬ ИСПОЛНЕНИЯ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54311B-4286-4E89-9F2E-EE39B4125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Один вход — пять управляемых стадий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65C6EC-206F-4DD7-8BE9-B3DCEC08A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950F13-4F6D-48A6-9F37-0F98C78DD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7336A7-EFBB-48DF-AED3-D18997A5B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cxnSp>
        <p:nvCxnSpPr>
          <p:cNvPr id="50" name="full-cycle-connector"/>
          <p:cNvCxnSpPr/>
          <p:nvPr/>
        </p:nvCxnSpPr>
        <p:spPr>
          <a:xfrm xmlns:a="http://schemas.openxmlformats.org/drawingml/2006/main">
            <a:off x="1219200" y="2886075"/>
            <a:ext cx="9715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A1815"/>
            </a:solidFill>
            <a:prstDash val="solid"/>
          </a:ln>
        </p:spPr>
      </p:cxnSp>
      <p:sp>
        <p:nvSpPr>
          <p:cNvPr id="8" name="stage-node-1">
            <a:extLst xmlns:a="http://schemas.openxmlformats.org/drawingml/2006/main">
              <a:ext uri="{FF2B5EF4-FFF2-40B4-BE49-F238E27FC236}">
                <a16:creationId xmlns:a16="http://schemas.microsoft.com/office/drawing/2014/main" id="{E17C1F17-49EB-475F-B5C6-46BB6353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54D45C-93BD-43E0-B871-275F8E1A3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71775"/>
            <a:ext cx="552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90CFD9-D8A5-412A-858B-951E058CD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81375"/>
            <a:ext cx="1952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04DEAC-69F6-43AF-9366-42403A127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контекст, цели, ограничения, бюджет</a:t>
            </a:r>
          </a:p>
        </p:txBody>
      </p:sp>
      <p:sp>
        <p:nvSpPr>
          <p:cNvPr id="12" name="stage-node-2">
            <a:extLst xmlns:a="http://schemas.openxmlformats.org/drawingml/2006/main">
              <a:ext uri="{FF2B5EF4-FFF2-40B4-BE49-F238E27FC236}">
                <a16:creationId xmlns:a16="http://schemas.microsoft.com/office/drawing/2014/main" id="{B3F971B2-7A38-4560-A5DE-508E61C2E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6098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478FA9-6F49-439C-A4BE-12473E4E0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771775"/>
            <a:ext cx="552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5E869D-72E4-4961-979C-8E3C8C39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3381375"/>
            <a:ext cx="1952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Задание и автор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1F5035-0D1D-436C-9607-1E8FDFE5F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40386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кураторская рамка, шорт-лист, отбор</a:t>
            </a:r>
          </a:p>
        </p:txBody>
      </p:sp>
      <p:sp>
        <p:nvSpPr>
          <p:cNvPr id="16" name="stage-node-3">
            <a:extLst xmlns:a="http://schemas.openxmlformats.org/drawingml/2006/main">
              <a:ext uri="{FF2B5EF4-FFF2-40B4-BE49-F238E27FC236}">
                <a16:creationId xmlns:a16="http://schemas.microsoft.com/office/drawing/2014/main" id="{0F77E3F4-C0F7-45BC-A895-8557329E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6098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A0D670-73AE-43D2-8D7B-71B044959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771775"/>
            <a:ext cx="552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5FAB1D-CEBD-4E37-BF23-4CF63BFCD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381375"/>
            <a:ext cx="1952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Проект и права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06515A-5B6C-454E-A521-C1AA92F82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0386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рабочая документация, IP, смета</a:t>
            </a:r>
          </a:p>
        </p:txBody>
      </p:sp>
      <p:sp>
        <p:nvSpPr>
          <p:cNvPr id="20" name="stage-node-4">
            <a:extLst xmlns:a="http://schemas.openxmlformats.org/drawingml/2006/main">
              <a:ext uri="{FF2B5EF4-FFF2-40B4-BE49-F238E27FC236}">
                <a16:creationId xmlns:a16="http://schemas.microsoft.com/office/drawing/2014/main" id="{5148FD10-F22C-4D1E-B313-263C605B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26098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372DCB-4B86-4FB1-8CEC-228EAE796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2771775"/>
            <a:ext cx="552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60D8E9-41D0-4180-958F-2FDA27F2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381375"/>
            <a:ext cx="1952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Производство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380184-787C-4D55-B124-BACC7F3F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0386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образцы, контроль, монтаж, надзор</a:t>
            </a:r>
          </a:p>
        </p:txBody>
      </p:sp>
      <p:sp>
        <p:nvSpPr>
          <p:cNvPr id="24" name="stage-node-5">
            <a:extLst xmlns:a="http://schemas.openxmlformats.org/drawingml/2006/main">
              <a:ext uri="{FF2B5EF4-FFF2-40B4-BE49-F238E27FC236}">
                <a16:creationId xmlns:a16="http://schemas.microsoft.com/office/drawing/2014/main" id="{C7E0EF38-EEB9-491D-9D21-287A0BE9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6098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08DEC48-773A-4880-B81B-686428218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771775"/>
            <a:ext cx="552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E8AA39-1889-4EF3-B565-9B65761CB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381375"/>
            <a:ext cx="1952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Ввод и сервис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43DBA8-91C8-4AF8-84F1-67419A963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0386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паспорт, гарантия, обслуживание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CF0BC32-9CE0-49B2-8BE2-4934F7546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8DE"/>
          </a:solidFill>
          <a:ln xmlns:a="http://schemas.openxmlformats.org/drawingml/2006/main" w="0">
            <a:solidFill>
              <a:srgbClr val="EEE8D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3C02A5-B882-4A5B-9300-0683193D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581650"/>
            <a:ext cx="1028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На каждой стадии — утверждённый результат, лимит итераций, приёмка и решение: продолжать, корректировать или остановить проект.</a:t>
            </a:r>
          </a:p>
        </p:txBody>
      </p:sp>
    </p:spTree>
    <p:extLst>
      <p:ext uri="{BB962C8B-B14F-4D97-AF65-F5344CB8AC3E}">
        <p14:creationId xmlns:p14="http://schemas.microsoft.com/office/powerpoint/2010/main" val="11055837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7EA3AC8-3440-44D3-8B3E-1D0BDB242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7C2BB5-AA88-493C-9D12-7312B14AB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ПРОДУКТОВЫЙ ПОРТФЕЛЬ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A8F52F-93B6-4B9D-B235-5097DC252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Восемь продуктов вместо неопределённости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6D9491-7C62-4473-9F11-66BAE12E9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1AEFF6-311A-48EA-B715-D8027C3BF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E925BD-4B4D-48E3-9007-87135543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FA5372-A5C4-4CB0-9BE9-F11984634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66875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Первая волна отмечена киноварным акцентом: крупный чек, повторяемый спрос, сильное соответствие компетенциям РАХ.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5499DE-20E4-404C-9267-97E9A51B9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2238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7CA277-374D-4A48-83D0-DC29A739B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051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88AFBC-5E72-4DF3-9B2E-BB2E5738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Арт в архитектуре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714639-6A32-458B-8F95-19F8AB6B3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480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интегрированное произведение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C2DC2B-E9FF-4C12-9D64-314B4988B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2533650"/>
            <a:ext cx="223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277CEC-F1C0-465D-98F2-C85030C9A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27051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2830A5-8DDF-43EA-82C2-A6BBDBF4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30289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Музей и экспозиция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7B5B58-E6C3-4543-B7F3-0F4819D68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36480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сценарий, дизайн, производство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B92349-5621-43F0-8100-39060CB25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533650"/>
            <a:ext cx="223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6CB3D8-13BA-4470-AF36-2018C5B18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7051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F9E23C-F1EE-49EE-BFC8-5F3E6775C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0289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Наследие и адаптация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EE6CB6-1147-486E-B283-A7A9F12B4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6480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художественная программа ОКН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1B55DB-A3EB-415F-A8A2-1989FC12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533650"/>
            <a:ext cx="2238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37929B-32D2-48F1-807C-742CF6572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7051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7729CF-E503-4B83-928D-013D11D9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30289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Мемориальные проекты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84AB79-8D44-4E08-BDF7-254B9E106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36480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конкурс, объект, благоустройство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6E6452-DE57-40D2-9529-9285518E1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2238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2EE5B9-1F89-4AB4-B96D-00F56EEB3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F968DCA-0668-4FD8-8E7B-04F133585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Арт-код территории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873CBA-B6D3-4951-8FDF-B62D8F216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006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сюжеты, узлы, ТЗ, очередность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3A4EFA5-1FC8-4CB4-B58E-3F7E0CBF2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286250"/>
            <a:ext cx="2238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DA3D83-E470-4AA4-9FAD-4F167DAA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4577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B44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4472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9C3A3AC-F0A5-47C3-A462-3AD079228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7815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Корпоративное искусство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F60C9D4-71B7-45D8-9079-44D242CBC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54006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коллекции и территории присутствия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7901ED2-68A7-4938-852E-05A2CB2EF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286250"/>
            <a:ext cx="223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C8FDFA6-37DF-4B6C-8DB8-918518B4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4577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65B1979-B42D-4EC5-A978-88F529E7E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7815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РАХ Select / Salon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CDECA7E-1EA4-4934-8230-4C577587B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4006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кураторский подбор и продажа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3FC6203-F5F9-45ED-BF75-4D6C7E50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4286250"/>
            <a:ext cx="223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941D352-3DA3-46A4-BCB7-EBBD757E2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44577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BE136FE-1B3D-43B9-BEE8-223C4D9C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47815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Тиражи и лицензирование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8F37377-48D9-4AC7-8D4E-783D76AB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540067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6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56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серии, принты, объекты, права</a:t>
            </a:r>
          </a:p>
        </p:txBody>
      </p:sp>
    </p:spTree>
    <p:extLst>
      <p:ext uri="{BB962C8B-B14F-4D97-AF65-F5344CB8AC3E}">
        <p14:creationId xmlns:p14="http://schemas.microsoft.com/office/powerpoint/2010/main" val="463018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F76721-F508-475A-8DB3-F8D13E082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9FE418-EB59-4857-89D1-06B62C33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РАБОЧИЕ ЦЕНОВЫЕ ГИПОТЕЗЫ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FB51C3-1D83-4F63-B519-D82F794F3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Первая волна: крупный чек и быстрый вход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2D2FC5-A0D1-419F-8912-1EE2FB465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B05B48-9E83-4789-B86F-3E608761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949D50-78A9-458C-9D7F-DE50B38F4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793CF7-7A2E-41FF-8511-0EA8FEB66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Оплачиваемый первый этап снижает риск заказчика и защищает авторскую работу. Диапазоны ниже — ориентиры 2026 года без НДС, не тариф и не публичная оферта.</a:t>
            </a:r>
          </a:p>
        </p:txBody>
      </p:sp>
      <p:graphicFrame>
        <p:nvGraphicFramePr>
          <p:cNvPr id="19" name=""/>
          <p:cNvGraphicFramePr/>
          <p:nvPr/>
        </p:nvGraphicFramePr>
        <p:xfrm>
          <a:off xmlns:a="http://schemas.openxmlformats.org/drawingml/2006/main" x="685800" y="2381250"/>
          <a:ext xmlns:a="http://schemas.openxmlformats.org/drawingml/2006/main" cx="10820400" cy="3429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33750"/>
                <a:gridCol w="2524125"/>
                <a:gridCol w="1714500"/>
                <a:gridCol w="3248025"/>
              </a:tblGrid>
              <a:tr h="685800"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ПРОДУКТ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ОПЛАЧИВАЕМЫЙ ВХОД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СРОК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FFFDF8"/>
                          </a:solidFill>
                        </a:rPr>
                        <a:t>ДАЛЬНЕЙШИЙ ОРИЕНТИР</a:t>
                      </a:r>
                    </a:p>
                  </a:txBody>
                  <a:tcPr marL="91440" marR="91440" marT="45720" marB="45720">
                    <a:solidFill>
                      <a:srgbClr val="1A1815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613" b="1"/>
                        <a:t>Арт в архитектуре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1,5–2,5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6 недель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4–300+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613" b="1"/>
                        <a:t>Мемориальные проекты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2–6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6 недель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3–500+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613" b="1"/>
                        <a:t>Арт-код территории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0,8–1,5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2 недели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пилот 4–8 млн ₽ / 10 недель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613" b="1"/>
                        <a:t>Корпоративное искусство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 b="1">
                          <a:solidFill>
                            <a:srgbClr val="B4472D"/>
                          </a:solidFill>
                        </a:rPr>
                        <a:t>1,2–2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3 недели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13"/>
                        <a:t>1,5–500+ млн ₽</a:t>
                      </a:r>
                    </a:p>
                  </a:txBody>
                  <a:tcPr marL="91440" marR="91440" marT="45720" marB="45720">
                    <a:solidFill>
                      <a:srgbClr val="FFFDF8"/>
                    </a:solidFill>
                  </a:tcPr>
                </a:tc>
              </a:tr>
            </a:tbl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567C2A-6EFA-4DF6-B9DB-771837B0A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53125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8F2F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8F2F2A"/>
                </a:solidFill>
                <a:latin typeface="Arial"/>
                <a:ea typeface="Arial"/>
                <a:cs typeface="Arial"/>
              </a:rPr>
              <a:t>Перед коммерческим предложением обязательны исходные данные, налоговая модель, закупочный путь и минимум три производственные котировки.</a:t>
            </a:r>
          </a:p>
        </p:txBody>
      </p:sp>
    </p:spTree>
    <p:extLst>
      <p:ext uri="{BB962C8B-B14F-4D97-AF65-F5344CB8AC3E}">
        <p14:creationId xmlns:p14="http://schemas.microsoft.com/office/powerpoint/2010/main" val="151486853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BAE353A-EF3F-4073-8DE6-040B3FB95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2C5395-B84A-4F75-9ABD-B41F07894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ФЛАГМАНСКИЙ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B86DDE-4A4E-41F9-B64C-DBAC40F11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Арт-код превращает идентичность в заказы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C19D5C-7EF6-4CAF-BECE-A071B291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B6"/>
          </a:solidFill>
          <a:ln xmlns:a="http://schemas.openxmlformats.org/drawingml/2006/main" w="0">
            <a:solidFill>
              <a:srgbClr val="CFC5B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9C2CD1-D0F3-4BB6-972D-11481A295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РАХ · КОММЕРЧЕСКАЯ СТРАТЕГИЯ 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C87527-1358-46CD-A69E-D35192714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050" b="1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E67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8B8C90-E9C1-4A10-B112-8F2E5C2CF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47825"/>
            <a:ext cx="561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E67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E675E"/>
                </a:solidFill>
                <a:latin typeface="Arial"/>
                <a:ea typeface="Arial"/>
                <a:cs typeface="Arial"/>
              </a:rPr>
              <a:t>Методика связывает общероссийские смыслы с историей, ландшафтом, морфологией и укладом конкретного места — без единого универсального стиля.</a:t>
            </a:r>
          </a:p>
        </p:txBody>
      </p:sp>
      <p:cxnSp>
        <p:nvCxnSpPr>
          <p:cNvPr id="51" name="art-code-connector"/>
          <p:cNvCxnSpPr/>
          <p:nvPr/>
        </p:nvCxnSpPr>
        <p:spPr>
          <a:xfrm xmlns:a="http://schemas.openxmlformats.org/drawingml/2006/main">
            <a:off x="876300" y="3419475"/>
            <a:ext cx="4810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4472D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65960E-3688-451D-AE40-1F5F1FAC7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289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95EC8D-223A-45E0-AF05-19DE39C7C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242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C38EF2-99EA-4857-9409-31E899338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71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Смыслы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2F51D6-57E3-4294-A69B-909F6650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9325" y="32289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596CAC-A12F-4154-85B9-9E3022B1B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9325" y="33242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DD1126-C3EE-436E-B701-7D3E79688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4075" y="3771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Арт-узлы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F76D13-905D-4118-A48B-31A072E50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2289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A1815"/>
          </a:solidFill>
          <a:ln xmlns:a="http://schemas.openxmlformats.org/drawingml/2006/main" w="0">
            <a:solidFill>
              <a:srgbClr val="1A181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ED4683-82F6-4E0D-84BA-C1417E29A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3242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7BB591-2F0D-41D5-9EAD-6EEE43473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771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Задания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6053E8-C076-4020-98E6-C05D4E008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2289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472D"/>
          </a:solidFill>
          <a:ln xmlns:a="http://schemas.openxmlformats.org/drawingml/2006/main" w="0">
            <a:solidFill>
              <a:srgbClr val="B4472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33109D-EE2A-40CD-9B8A-7F5F3D2A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3242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EC15A3-818C-4487-9F77-6461C6114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3771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Дорожная карта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985A8D-497A-414A-826B-746C4262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5238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8DE"/>
          </a:solidFill>
          <a:ln xmlns:a="http://schemas.openxmlformats.org/drawingml/2006/main" w="0">
            <a:solidFill>
              <a:srgbClr val="EEE8D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617CC3-B21E-4F3A-87E4-27C6B24C7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981575"/>
            <a:ext cx="4762500" cy="752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10 недель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3–5 арт-узлов · отдельные ТЗ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13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613" b="1">
                <a:solidFill>
                  <a:srgbClr val="1A1815"/>
                </a:solidFill>
                <a:latin typeface="Arial"/>
                <a:ea typeface="Arial"/>
                <a:cs typeface="Arial"/>
              </a:rPr>
              <a:t>бюджетные коридоры · согласования</a:t>
            </a:r>
          </a:p>
        </p:txBody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18b1cc5fd2478f"/>
          <a:srcRect xmlns:a="http://schemas.openxmlformats.org/drawingml/2006/main" l="16527" t="0" r="165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1695450"/>
            <a:ext cx="5619750" cy="4724400"/>
          </a:xfrm>
          <a:prstGeom xmlns:a="http://schemas.openxmlformats.org/drawingml/2006/main" prst="rect">
            <a:avLst/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68945A-8E5C-428E-B581-B8D8FA27C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695950"/>
            <a:ext cx="47625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0">
            <a:solidFill>
              <a:srgbClr val="FFFDF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387E6F8-A67E-4116-AA69-7F27706A3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5838825"/>
            <a:ext cx="442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1A181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A1815"/>
                </a:solidFill>
                <a:latin typeface="Arial"/>
                <a:ea typeface="Arial"/>
                <a:cs typeface="Arial"/>
                <a:hlinkClick xmlns:r="http://schemas.openxmlformats.org/officeDocument/2006/relationships" r:id="Rfa64737b45df42cd"/>
              </a:rPr>
              <a:t>Архи-код · city-archi-code.korsi.ru</a:t>
            </a:r>
          </a:p>
        </p:txBody>
      </p:sp>
    </p:spTree>
    <p:extLst>
      <p:ext uri="{BB962C8B-B14F-4D97-AF65-F5344CB8AC3E}">
        <p14:creationId xmlns:p14="http://schemas.microsoft.com/office/powerpoint/2010/main" val="194522248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2026-09-01T10:25:37.3620000Z</dcterms:created>
  <dcterms:modified xsi:type="dcterms:W3CDTF">2026-09-01T10:25:37.3620000Z</dcterms:modified>
</coreProperties>
</file>